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83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3" r:id="rId33"/>
    <p:sldId id="414" r:id="rId34"/>
    <p:sldId id="394" r:id="rId35"/>
    <p:sldId id="395" r:id="rId36"/>
    <p:sldId id="396" r:id="rId37"/>
    <p:sldId id="397" r:id="rId38"/>
    <p:sldId id="398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9" r:id="rId47"/>
    <p:sldId id="410" r:id="rId48"/>
    <p:sldId id="411" r:id="rId49"/>
    <p:sldId id="412" r:id="rId50"/>
    <p:sldId id="413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84776" autoAdjust="0"/>
  </p:normalViewPr>
  <p:slideViewPr>
    <p:cSldViewPr>
      <p:cViewPr varScale="1">
        <p:scale>
          <a:sx n="90" d="100"/>
          <a:sy n="90" d="100"/>
        </p:scale>
        <p:origin x="75" y="19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ANDER" userId="affd6e74-9f3a-4b29-89c7-35064ff47285" providerId="ADAL" clId="{F9870BDB-CE23-4200-A4D1-C5CAA92C860A}"/>
    <pc:docChg chg="modSld">
      <pc:chgData name="Pedro SANDER" userId="affd6e74-9f3a-4b29-89c7-35064ff47285" providerId="ADAL" clId="{F9870BDB-CE23-4200-A4D1-C5CAA92C860A}" dt="2021-02-04T06:51:34.133" v="13" actId="6549"/>
      <pc:docMkLst>
        <pc:docMk/>
      </pc:docMkLst>
      <pc:sldChg chg="modSp">
        <pc:chgData name="Pedro SANDER" userId="affd6e74-9f3a-4b29-89c7-35064ff47285" providerId="ADAL" clId="{F9870BDB-CE23-4200-A4D1-C5CAA92C860A}" dt="2021-02-04T05:53:57.345" v="0" actId="6549"/>
        <pc:sldMkLst>
          <pc:docMk/>
          <pc:sldMk cId="734043024" sldId="361"/>
        </pc:sldMkLst>
        <pc:spChg chg="mod">
          <ac:chgData name="Pedro SANDER" userId="affd6e74-9f3a-4b29-89c7-35064ff47285" providerId="ADAL" clId="{F9870BDB-CE23-4200-A4D1-C5CAA92C860A}" dt="2021-02-04T05:53:57.345" v="0" actId="6549"/>
          <ac:spMkLst>
            <pc:docMk/>
            <pc:sldMk cId="734043024" sldId="361"/>
            <ac:spMk id="359427" creationId="{00000000-0000-0000-0000-000000000000}"/>
          </ac:spMkLst>
        </pc:spChg>
      </pc:sldChg>
      <pc:sldChg chg="modSp">
        <pc:chgData name="Pedro SANDER" userId="affd6e74-9f3a-4b29-89c7-35064ff47285" providerId="ADAL" clId="{F9870BDB-CE23-4200-A4D1-C5CAA92C860A}" dt="2021-02-04T06:02:47.391" v="1" actId="20577"/>
        <pc:sldMkLst>
          <pc:docMk/>
          <pc:sldMk cId="140251429" sldId="381"/>
        </pc:sldMkLst>
        <pc:spChg chg="mod">
          <ac:chgData name="Pedro SANDER" userId="affd6e74-9f3a-4b29-89c7-35064ff47285" providerId="ADAL" clId="{F9870BDB-CE23-4200-A4D1-C5CAA92C860A}" dt="2021-02-04T06:02:47.391" v="1" actId="20577"/>
          <ac:spMkLst>
            <pc:docMk/>
            <pc:sldMk cId="140251429" sldId="381"/>
            <ac:spMk id="384003" creationId="{00000000-0000-0000-0000-000000000000}"/>
          </ac:spMkLst>
        </pc:spChg>
      </pc:sldChg>
      <pc:sldChg chg="modSp">
        <pc:chgData name="Pedro SANDER" userId="affd6e74-9f3a-4b29-89c7-35064ff47285" providerId="ADAL" clId="{F9870BDB-CE23-4200-A4D1-C5CAA92C860A}" dt="2021-02-04T06:03:21.831" v="12" actId="20577"/>
        <pc:sldMkLst>
          <pc:docMk/>
          <pc:sldMk cId="58387474" sldId="385"/>
        </pc:sldMkLst>
        <pc:spChg chg="mod">
          <ac:chgData name="Pedro SANDER" userId="affd6e74-9f3a-4b29-89c7-35064ff47285" providerId="ADAL" clId="{F9870BDB-CE23-4200-A4D1-C5CAA92C860A}" dt="2021-02-04T06:03:21.831" v="12" actId="20577"/>
          <ac:spMkLst>
            <pc:docMk/>
            <pc:sldMk cId="58387474" sldId="385"/>
            <ac:spMk id="388099" creationId="{00000000-0000-0000-0000-000000000000}"/>
          </ac:spMkLst>
        </pc:spChg>
      </pc:sldChg>
      <pc:sldChg chg="modSp">
        <pc:chgData name="Pedro SANDER" userId="affd6e74-9f3a-4b29-89c7-35064ff47285" providerId="ADAL" clId="{F9870BDB-CE23-4200-A4D1-C5CAA92C860A}" dt="2021-02-04T06:51:34.133" v="13" actId="6549"/>
        <pc:sldMkLst>
          <pc:docMk/>
          <pc:sldMk cId="1301254361" sldId="396"/>
        </pc:sldMkLst>
        <pc:spChg chg="mod">
          <ac:chgData name="Pedro SANDER" userId="affd6e74-9f3a-4b29-89c7-35064ff47285" providerId="ADAL" clId="{F9870BDB-CE23-4200-A4D1-C5CAA92C860A}" dt="2021-02-04T06:51:34.133" v="13" actId="6549"/>
          <ac:spMkLst>
            <pc:docMk/>
            <pc:sldMk cId="1301254361" sldId="396"/>
            <ac:spMk id="40345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hyperlink" Target="http://www.nvnews.net/previews/geforce4_ti_4200/images/nr_screenshot_1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http://www.nvnews.net/previews/geforce4_ti_4200/images/nr_screenshot_2.s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Super_Mario_Bros_1985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dickblick.com/zz118/17/#phot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gf.com/" TargetMode="External"/><Relationship Id="rId2" Type="http://schemas.openxmlformats.org/officeDocument/2006/relationships/hyperlink" Target="http://www.gdconf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igf.com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www.esrb.org/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gamasutra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en.wikipedia.org/wiki/Image:Develstages.sv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 dirty="0"/>
              <a:t>Game Design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/>
              <a:t>COMP4451 Game Programming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Single-player VS Multiplayer</a:t>
            </a:r>
            <a:endParaRPr lang="en-US" altLang="en-US" sz="3692">
              <a:ea typeface="新細明體" panose="02020500000000000000" pitchFamily="18" charset="-120"/>
            </a:endParaRPr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Designing a multiplayer game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Fairness: all players are </a:t>
            </a:r>
            <a:r>
              <a:rPr lang="en-US" altLang="zh-TW" sz="2585" b="1">
                <a:ea typeface="新細明體" panose="02020500000000000000" pitchFamily="18" charset="-120"/>
              </a:rPr>
              <a:t>created to have relatively equal ability / tools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Relatively, require </a:t>
            </a:r>
            <a:r>
              <a:rPr lang="en-US" altLang="zh-TW" sz="2585" b="1">
                <a:ea typeface="新細明體" panose="02020500000000000000" pitchFamily="18" charset="-120"/>
              </a:rPr>
              <a:t>less AI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More development time on the </a:t>
            </a:r>
            <a:r>
              <a:rPr lang="en-US" altLang="zh-TW" sz="2585" b="1">
                <a:ea typeface="新細明體" panose="02020500000000000000" pitchFamily="18" charset="-120"/>
              </a:rPr>
              <a:t>networking</a:t>
            </a:r>
            <a:r>
              <a:rPr lang="en-US" altLang="zh-TW" sz="2585">
                <a:ea typeface="新細明體" panose="02020500000000000000" pitchFamily="18" charset="-120"/>
              </a:rPr>
              <a:t> and </a:t>
            </a:r>
            <a:r>
              <a:rPr lang="en-US" altLang="zh-TW" sz="2585" b="1">
                <a:ea typeface="新細明體" panose="02020500000000000000" pitchFamily="18" charset="-120"/>
              </a:rPr>
              <a:t>game performance</a:t>
            </a:r>
          </a:p>
          <a:p>
            <a:pPr marL="562722" indent="-562722"/>
            <a:endParaRPr lang="en-US" altLang="zh-TW" sz="2585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8475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Realism VS Abstraction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This is the presentation of the game, typically: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Realism games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First-person shooting, simulation games, God games, etc.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e.g., Microsoft Flight Simulator, Civilization, etc.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Usually more computation and graphics rendering power</a:t>
            </a:r>
          </a:p>
        </p:txBody>
      </p:sp>
      <p:pic>
        <p:nvPicPr>
          <p:cNvPr id="3737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69" y="3921370"/>
            <a:ext cx="2672862" cy="200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903785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5407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Realism VS Abstraction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686800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Abstract games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Inviting players to enter </a:t>
            </a:r>
            <a:r>
              <a:rPr lang="en-US" altLang="zh-TW" sz="2215" b="1" dirty="0">
                <a:ea typeface="新細明體" panose="02020500000000000000" pitchFamily="18" charset="-120"/>
              </a:rPr>
              <a:t>cartoon/surreal/dream </a:t>
            </a:r>
            <a:r>
              <a:rPr lang="en-US" altLang="zh-TW" sz="2215" dirty="0">
                <a:ea typeface="新細明體" panose="02020500000000000000" pitchFamily="18" charset="-120"/>
              </a:rPr>
              <a:t>worlds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Does not rely on a representation of the real-world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Games like: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e.g., Mario Bros., Legend of Zelda, etc.</a:t>
            </a:r>
          </a:p>
        </p:txBody>
      </p:sp>
      <p:pic>
        <p:nvPicPr>
          <p:cNvPr id="3747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10457"/>
          <a:stretch>
            <a:fillRect/>
          </a:stretch>
        </p:blipFill>
        <p:spPr bwMode="auto">
          <a:xfrm>
            <a:off x="5369169" y="3859823"/>
            <a:ext cx="3212123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7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3871547"/>
            <a:ext cx="2883877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5212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2D VS 3D Games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What is a 2D game?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All actions and activities work in two-dimensions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Using only </a:t>
            </a:r>
            <a:r>
              <a:rPr lang="en-US" altLang="zh-TW" sz="2215" b="1">
                <a:ea typeface="新細明體" panose="02020500000000000000" pitchFamily="18" charset="-120"/>
              </a:rPr>
              <a:t>2D graphics</a:t>
            </a:r>
            <a:r>
              <a:rPr lang="en-US" altLang="zh-TW" sz="2215">
                <a:ea typeface="新細明體" panose="02020500000000000000" pitchFamily="18" charset="-120"/>
              </a:rPr>
              <a:t> and </a:t>
            </a:r>
            <a:r>
              <a:rPr lang="en-US" altLang="zh-TW" sz="2215" b="1">
                <a:ea typeface="新細明體" panose="02020500000000000000" pitchFamily="18" charset="-120"/>
              </a:rPr>
              <a:t>2D camera movement</a:t>
            </a:r>
          </a:p>
          <a:p>
            <a:pPr marL="914423" lvl="1" indent="-49238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e.g., most old games, Zelda: The Minish Cap</a:t>
            </a:r>
          </a:p>
        </p:txBody>
      </p:sp>
      <p:pic>
        <p:nvPicPr>
          <p:cNvPr id="3758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1" y="3472961"/>
            <a:ext cx="2848708" cy="228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58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08" y="3499338"/>
            <a:ext cx="3376246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949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2D VS 3D Games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What is a 3D game?</a:t>
            </a:r>
          </a:p>
          <a:p>
            <a:pPr marL="914423" lvl="1" indent="-492382"/>
            <a:r>
              <a:rPr lang="en-US" altLang="zh-TW" sz="2215" b="1" dirty="0">
                <a:ea typeface="新細明體" panose="02020500000000000000" pitchFamily="18" charset="-120"/>
              </a:rPr>
              <a:t>Takes place in three-dimensions </a:t>
            </a:r>
            <a:r>
              <a:rPr lang="en-US" altLang="zh-TW" sz="2215" dirty="0">
                <a:ea typeface="新細明體" panose="02020500000000000000" pitchFamily="18" charset="-120"/>
              </a:rPr>
              <a:t>with </a:t>
            </a:r>
            <a:r>
              <a:rPr lang="en-US" altLang="zh-TW" sz="2215" b="1" dirty="0">
                <a:ea typeface="新細明體" panose="02020500000000000000" pitchFamily="18" charset="-120"/>
              </a:rPr>
              <a:t>3D movements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The Role of </a:t>
            </a:r>
            <a:r>
              <a:rPr lang="en-US" altLang="zh-TW" sz="2215" b="1" dirty="0">
                <a:ea typeface="新細明體" panose="02020500000000000000" pitchFamily="18" charset="-120"/>
              </a:rPr>
              <a:t>camera</a:t>
            </a:r>
            <a:r>
              <a:rPr lang="en-US" altLang="zh-TW" sz="2215" dirty="0">
                <a:ea typeface="新細明體" panose="02020500000000000000" pitchFamily="18" charset="-120"/>
              </a:rPr>
              <a:t> is very important in 3D games: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how to place and how to control the camera so that it does 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b="1" dirty="0">
                <a:ea typeface="新細明體" panose="02020500000000000000" pitchFamily="18" charset="-120"/>
              </a:rPr>
              <a:t>not interfere with the players’ actions</a:t>
            </a:r>
            <a:r>
              <a:rPr lang="en-US" altLang="zh-TW" sz="2215" dirty="0">
                <a:ea typeface="新細明體" panose="02020500000000000000" pitchFamily="18" charset="-120"/>
              </a:rPr>
              <a:t>, but also allows 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the player to see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what he/she wants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e.g., Half Life 2</a:t>
            </a:r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4343400" y="4038600"/>
            <a:ext cx="3657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7193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2D VS 3D Games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Transitions from 2D to 3D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Some successful 2D games have been transitioned to 3D, e.g., 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Mario, Zelda, etc.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Two major challenges:</a:t>
            </a:r>
          </a:p>
          <a:p>
            <a:pPr marL="1266124" lvl="2" indent="-422041"/>
            <a:r>
              <a:rPr lang="en-US" altLang="zh-TW" sz="1846" dirty="0">
                <a:ea typeface="新細明體" panose="02020500000000000000" pitchFamily="18" charset="-120"/>
              </a:rPr>
              <a:t>Navigation control in 3D</a:t>
            </a:r>
          </a:p>
          <a:p>
            <a:pPr marL="1266124" lvl="2" indent="-422041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(moving in the 3D world)</a:t>
            </a:r>
          </a:p>
          <a:p>
            <a:pPr marL="1266124" lvl="2" indent="-422041"/>
            <a:r>
              <a:rPr lang="en-US" altLang="zh-TW" sz="1846" dirty="0">
                <a:ea typeface="新細明體" panose="02020500000000000000" pitchFamily="18" charset="-120"/>
              </a:rPr>
              <a:t>Camera Control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Unsuccessful case: 3D Tetris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</a:p>
        </p:txBody>
      </p:sp>
      <p:pic>
        <p:nvPicPr>
          <p:cNvPr id="3768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2795954"/>
            <a:ext cx="2171700" cy="2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236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First-Person VS Third-Person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It describes how we see the game world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First-Person view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As if we see the game world through our game character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Third-Person view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View the game world at a distance from the game character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Second-Person view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Seldom used in games: We see the game world through other character in the game world</a:t>
            </a:r>
          </a:p>
        </p:txBody>
      </p:sp>
    </p:spTree>
    <p:extLst>
      <p:ext uri="{BB962C8B-B14F-4D97-AF65-F5344CB8AC3E}">
        <p14:creationId xmlns:p14="http://schemas.microsoft.com/office/powerpoint/2010/main" val="23682428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7" name="Picture 9" descr="Click to Enlarge - 1.0 MB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6" y="808892"/>
            <a:ext cx="3305908" cy="24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88" name="Picture 20" descr="Click to Enlarge - 1.1MB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8" y="826477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97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8" y="3640016"/>
            <a:ext cx="3727938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99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6" y="3320562"/>
            <a:ext cx="3305908" cy="24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5600" name="Text Box 32"/>
          <p:cNvSpPr txBox="1">
            <a:spLocks noChangeArrowheads="1"/>
          </p:cNvSpPr>
          <p:nvPr/>
        </p:nvSpPr>
        <p:spPr bwMode="auto">
          <a:xfrm>
            <a:off x="1519605" y="404446"/>
            <a:ext cx="235032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First-person view</a:t>
            </a:r>
          </a:p>
        </p:txBody>
      </p:sp>
      <p:sp>
        <p:nvSpPr>
          <p:cNvPr id="365601" name="Text Box 33"/>
          <p:cNvSpPr txBox="1">
            <a:spLocks noChangeArrowheads="1"/>
          </p:cNvSpPr>
          <p:nvPr/>
        </p:nvSpPr>
        <p:spPr bwMode="auto">
          <a:xfrm>
            <a:off x="5177205" y="404446"/>
            <a:ext cx="244650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Third-person view</a:t>
            </a:r>
          </a:p>
        </p:txBody>
      </p:sp>
    </p:spTree>
    <p:extLst>
      <p:ext uri="{BB962C8B-B14F-4D97-AF65-F5344CB8AC3E}">
        <p14:creationId xmlns:p14="http://schemas.microsoft.com/office/powerpoint/2010/main" val="537735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1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First-Person VS Third-Person</a:t>
            </a:r>
          </a:p>
        </p:txBody>
      </p:sp>
      <p:sp>
        <p:nvSpPr>
          <p:cNvPr id="37991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lnSpc>
                <a:spcPct val="90000"/>
              </a:lnSpc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Advantages and disadvantages:</a:t>
            </a:r>
          </a:p>
          <a:p>
            <a:pPr marL="562722" indent="-562722">
              <a:lnSpc>
                <a:spcPct val="90000"/>
              </a:lnSpc>
            </a:pPr>
            <a:r>
              <a:rPr lang="en-US" altLang="zh-TW" sz="2585">
                <a:ea typeface="新細明體" panose="02020500000000000000" pitchFamily="18" charset="-120"/>
              </a:rPr>
              <a:t>First-Person view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More immersive feeling, more excitement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The game character is not visible and makes players hard to perceive the whole world; game players need to switch to other view modes or need to see mini-maps constantly</a:t>
            </a:r>
          </a:p>
          <a:p>
            <a:pPr marL="562722" indent="-562722">
              <a:lnSpc>
                <a:spcPct val="90000"/>
              </a:lnSpc>
            </a:pPr>
            <a:r>
              <a:rPr lang="en-US" altLang="zh-TW" sz="2585">
                <a:ea typeface="新細明體" panose="02020500000000000000" pitchFamily="18" charset="-120"/>
              </a:rPr>
              <a:t>Third-Person view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Less immersive feeling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Allows players to clearly see the entire game world</a:t>
            </a:r>
          </a:p>
          <a:p>
            <a:pPr marL="562722" indent="-562722">
              <a:lnSpc>
                <a:spcPct val="90000"/>
              </a:lnSpc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Or delivers both views in your game?</a:t>
            </a:r>
          </a:p>
        </p:txBody>
      </p:sp>
    </p:spTree>
    <p:extLst>
      <p:ext uri="{BB962C8B-B14F-4D97-AF65-F5344CB8AC3E}">
        <p14:creationId xmlns:p14="http://schemas.microsoft.com/office/powerpoint/2010/main" val="3740117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Difficulty Curves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How to setup the level of difficulty in a game?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General rule:</a:t>
            </a:r>
          </a:p>
          <a:p>
            <a:pPr marL="914423" lvl="1" indent="-492382"/>
            <a:r>
              <a:rPr lang="en-US" altLang="zh-TW" sz="2215" b="1">
                <a:ea typeface="新細明體" panose="02020500000000000000" pitchFamily="18" charset="-120"/>
              </a:rPr>
              <a:t>Start Easy and End Hard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Why?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At the beginning, players need to </a:t>
            </a:r>
            <a:r>
              <a:rPr lang="en-US" altLang="zh-TW" sz="2215" b="1">
                <a:ea typeface="新細明體" panose="02020500000000000000" pitchFamily="18" charset="-120"/>
              </a:rPr>
              <a:t>learn </a:t>
            </a:r>
            <a:r>
              <a:rPr lang="en-US" altLang="zh-TW" sz="2215">
                <a:ea typeface="新細明體" panose="02020500000000000000" pitchFamily="18" charset="-120"/>
              </a:rPr>
              <a:t>possible moves of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his/her game character or the rules in the games</a:t>
            </a:r>
          </a:p>
        </p:txBody>
      </p:sp>
    </p:spTree>
    <p:extLst>
      <p:ext uri="{BB962C8B-B14F-4D97-AF65-F5344CB8AC3E}">
        <p14:creationId xmlns:p14="http://schemas.microsoft.com/office/powerpoint/2010/main" val="11424231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Overview</a:t>
            </a:r>
            <a:endParaRPr lang="en-US" alt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750296" indent="-750296">
              <a:buFontTx/>
              <a:buAutoNum type="romanUcPeriod"/>
            </a:pPr>
            <a:r>
              <a:rPr lang="en-US" altLang="zh-TW" sz="2585" dirty="0">
                <a:ea typeface="新細明體" panose="02020500000000000000" pitchFamily="18" charset="-120"/>
              </a:rPr>
              <a:t>The Design Theory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To reflect as you make up your idea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II.	The Design Process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Make up your idea</a:t>
            </a:r>
          </a:p>
          <a:p>
            <a:pPr marL="750296" indent="-750296">
              <a:buFontTx/>
              <a:buAutoNum type="romanUcPeriod" startAt="3"/>
            </a:pPr>
            <a:r>
              <a:rPr lang="en-US" altLang="zh-TW" sz="2585" dirty="0">
                <a:ea typeface="新細明體" panose="02020500000000000000" pitchFamily="18" charset="-120"/>
              </a:rPr>
              <a:t>The Design </a:t>
            </a:r>
            <a:r>
              <a:rPr lang="en-US" altLang="en-US" sz="2585" dirty="0">
                <a:ea typeface="新細明體" panose="02020500000000000000" pitchFamily="18" charset="-120"/>
              </a:rPr>
              <a:t>Production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	- Realize your idea</a:t>
            </a:r>
          </a:p>
          <a:p>
            <a:pPr marL="750296" indent="-750296">
              <a:buNone/>
            </a:pPr>
            <a:endParaRPr lang="en-US" altLang="en-US" sz="1477" dirty="0">
              <a:ea typeface="新細明體" panose="02020500000000000000" pitchFamily="18" charset="-120"/>
            </a:endParaRP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Think about your game proposal!</a:t>
            </a:r>
          </a:p>
          <a:p>
            <a:pPr marL="750296" indent="-750296">
              <a:buNone/>
            </a:pPr>
            <a:endParaRPr lang="en-US" altLang="en-US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40430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Difficulty Curves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More…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Some game designers will </a:t>
            </a:r>
            <a:r>
              <a:rPr lang="en-US" altLang="zh-TW" sz="2215" b="1">
                <a:ea typeface="新細明體" panose="02020500000000000000" pitchFamily="18" charset="-120"/>
              </a:rPr>
              <a:t>introduce dips </a:t>
            </a:r>
            <a:r>
              <a:rPr lang="en-US" altLang="zh-TW" sz="2215">
                <a:ea typeface="新細明體" panose="02020500000000000000" pitchFamily="18" charset="-120"/>
              </a:rPr>
              <a:t>(no change in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difficulty level) to allow the players to relax and be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prepared for the next rise: more satisfying feeling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Since game designers know their games too well, it is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common for them to make early levels to be too hard;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</a:t>
            </a:r>
            <a:r>
              <a:rPr lang="en-US" altLang="zh-TW" sz="2215" b="1">
                <a:ea typeface="新細明體" panose="02020500000000000000" pitchFamily="18" charset="-120"/>
              </a:rPr>
              <a:t>Quality Assurance </a:t>
            </a:r>
            <a:r>
              <a:rPr lang="en-US" altLang="zh-TW" sz="2215">
                <a:ea typeface="新細明體" panose="02020500000000000000" pitchFamily="18" charset="-120"/>
              </a:rPr>
              <a:t>(</a:t>
            </a:r>
            <a:r>
              <a:rPr lang="en-US" altLang="zh-TW" sz="2215" b="1">
                <a:ea typeface="新細明體" panose="02020500000000000000" pitchFamily="18" charset="-120"/>
              </a:rPr>
              <a:t>QA</a:t>
            </a:r>
            <a:r>
              <a:rPr lang="en-US" altLang="zh-TW" sz="2215">
                <a:ea typeface="新細明體" panose="02020500000000000000" pitchFamily="18" charset="-120"/>
              </a:rPr>
              <a:t>) is the team for game test, etc.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They help to fine-tune the game difficulty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Tutorial levels </a:t>
            </a:r>
            <a:r>
              <a:rPr lang="en-US" altLang="zh-TW" sz="2215">
                <a:ea typeface="新細明體" panose="02020500000000000000" pitchFamily="18" charset="-120"/>
              </a:rPr>
              <a:t>in early stages of a game</a:t>
            </a:r>
          </a:p>
        </p:txBody>
      </p:sp>
    </p:spTree>
    <p:extLst>
      <p:ext uri="{BB962C8B-B14F-4D97-AF65-F5344CB8AC3E}">
        <p14:creationId xmlns:p14="http://schemas.microsoft.com/office/powerpoint/2010/main" val="32425895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Difficulty Curves</a:t>
            </a:r>
          </a:p>
        </p:txBody>
      </p:sp>
      <p:pic>
        <p:nvPicPr>
          <p:cNvPr id="382984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/>
          <a:stretch>
            <a:fillRect/>
          </a:stretch>
        </p:blipFill>
        <p:spPr bwMode="auto">
          <a:xfrm>
            <a:off x="1524000" y="1752600"/>
            <a:ext cx="6195646" cy="44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3637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Game Design Catchwords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Simplicity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When designing games, you could have a tendency to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b="1" dirty="0">
                <a:ea typeface="新細明體" panose="02020500000000000000" pitchFamily="18" charset="-120"/>
              </a:rPr>
              <a:t>over-complicate</a:t>
            </a:r>
            <a:r>
              <a:rPr lang="en-US" altLang="zh-TW" sz="2215" dirty="0">
                <a:ea typeface="新細明體" panose="02020500000000000000" pitchFamily="18" charset="-120"/>
              </a:rPr>
              <a:t> your games (even with good intentions)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This applies to the </a:t>
            </a:r>
            <a:r>
              <a:rPr lang="en-US" altLang="zh-TW" sz="2215" b="1" dirty="0">
                <a:ea typeface="新細明體" panose="02020500000000000000" pitchFamily="18" charset="-120"/>
              </a:rPr>
              <a:t>game play</a:t>
            </a:r>
            <a:r>
              <a:rPr lang="en-US" altLang="zh-TW" sz="2215" dirty="0">
                <a:ea typeface="新細明體" panose="02020500000000000000" pitchFamily="18" charset="-120"/>
              </a:rPr>
              <a:t>, </a:t>
            </a:r>
            <a:r>
              <a:rPr lang="en-US" altLang="zh-TW" sz="2215" b="1" dirty="0">
                <a:ea typeface="新細明體" panose="02020500000000000000" pitchFamily="18" charset="-120"/>
              </a:rPr>
              <a:t>game logic</a:t>
            </a:r>
            <a:r>
              <a:rPr lang="en-US" altLang="zh-TW" sz="2215" dirty="0">
                <a:ea typeface="新細明體" panose="02020500000000000000" pitchFamily="18" charset="-120"/>
              </a:rPr>
              <a:t>, and also the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b="1" dirty="0">
                <a:ea typeface="新細明體" panose="02020500000000000000" pitchFamily="18" charset="-120"/>
              </a:rPr>
              <a:t>interface design</a:t>
            </a:r>
            <a:r>
              <a:rPr lang="en-US" altLang="zh-TW" sz="2215" dirty="0">
                <a:ea typeface="新細明體" panose="02020500000000000000" pitchFamily="18" charset="-120"/>
              </a:rPr>
              <a:t>.</a:t>
            </a:r>
          </a:p>
          <a:p>
            <a:pPr marL="562722" indent="-562722">
              <a:buNone/>
            </a:pPr>
            <a:endParaRPr lang="en-US" altLang="zh-TW" sz="738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Consistency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Players will believe in any type of behavior in a game world no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matter how ridiculous it could be, so long as it is consistent.</a:t>
            </a:r>
          </a:p>
        </p:txBody>
      </p:sp>
    </p:spTree>
    <p:extLst>
      <p:ext uri="{BB962C8B-B14F-4D97-AF65-F5344CB8AC3E}">
        <p14:creationId xmlns:p14="http://schemas.microsoft.com/office/powerpoint/2010/main" val="1402514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II. The Design Process</a:t>
            </a:r>
            <a:endParaRPr lang="en-US" altLang="en-US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585">
                <a:ea typeface="新細明體" panose="02020500000000000000" pitchFamily="18" charset="-120"/>
              </a:rPr>
              <a:t>Making up your initial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Expanding your initial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Summarizing your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Developing your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Documenting your idea</a:t>
            </a:r>
          </a:p>
        </p:txBody>
      </p:sp>
    </p:spTree>
    <p:extLst>
      <p:ext uri="{BB962C8B-B14F-4D97-AF65-F5344CB8AC3E}">
        <p14:creationId xmlns:p14="http://schemas.microsoft.com/office/powerpoint/2010/main" val="34025293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Sources to make up the initial spark</a:t>
            </a:r>
            <a:endParaRPr lang="en-US" altLang="zh-TW" sz="2215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1.	Existing Intellectual Property (IP)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Some games come from an existing idea, including films,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TV, comics, sports, or even existing computer games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E.g., Pokemon, etc.</a:t>
            </a:r>
          </a:p>
        </p:txBody>
      </p:sp>
      <p:pic>
        <p:nvPicPr>
          <p:cNvPr id="391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50000"/>
          <a:stretch>
            <a:fillRect/>
          </a:stretch>
        </p:blipFill>
        <p:spPr bwMode="auto">
          <a:xfrm>
            <a:off x="3938954" y="4072304"/>
            <a:ext cx="5064369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3921370"/>
            <a:ext cx="2180492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65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 startAt="2"/>
            </a:pPr>
            <a:r>
              <a:rPr lang="en-US" altLang="zh-TW" sz="2215" dirty="0">
                <a:ea typeface="新細明體" panose="02020500000000000000" pitchFamily="18" charset="-120"/>
              </a:rPr>
              <a:t>Similar theme (‘me too’ products)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If company A has a successful game, company B might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  direct its game designers to make a similar product; but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  need to have enough difference to avoid copyright infringement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E.g., Unreal Tournament and Quake 3 (released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  within days) – both are FPS + multiplayer</a:t>
            </a:r>
          </a:p>
        </p:txBody>
      </p:sp>
      <p:pic>
        <p:nvPicPr>
          <p:cNvPr id="388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7" r="5833" b="7777"/>
          <a:stretch>
            <a:fillRect/>
          </a:stretch>
        </p:blipFill>
        <p:spPr bwMode="auto">
          <a:xfrm>
            <a:off x="2387112" y="4202724"/>
            <a:ext cx="2180492" cy="17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81" y="4173416"/>
            <a:ext cx="2180492" cy="17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8105" name="Text Box 9"/>
          <p:cNvSpPr txBox="1">
            <a:spLocks noChangeArrowheads="1"/>
          </p:cNvSpPr>
          <p:nvPr/>
        </p:nvSpPr>
        <p:spPr bwMode="auto">
          <a:xfrm>
            <a:off x="626471" y="4658291"/>
            <a:ext cx="1720343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Unreal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Tournament</a:t>
            </a:r>
          </a:p>
        </p:txBody>
      </p:sp>
      <p:sp>
        <p:nvSpPr>
          <p:cNvPr id="388106" name="Text Box 10"/>
          <p:cNvSpPr txBox="1">
            <a:spLocks noChangeArrowheads="1"/>
          </p:cNvSpPr>
          <p:nvPr/>
        </p:nvSpPr>
        <p:spPr bwMode="auto">
          <a:xfrm>
            <a:off x="6969369" y="4835769"/>
            <a:ext cx="126188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Quake 3</a:t>
            </a:r>
          </a:p>
        </p:txBody>
      </p:sp>
      <p:sp>
        <p:nvSpPr>
          <p:cNvPr id="38810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</p:spTree>
    <p:extLst>
      <p:ext uri="{BB962C8B-B14F-4D97-AF65-F5344CB8AC3E}">
        <p14:creationId xmlns:p14="http://schemas.microsoft.com/office/powerpoint/2010/main" val="583874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3.	Mix and Match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These ideas come from the “What if” question?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Transposition of one story into a different age or setting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For example, Lego Star Wars – play through a popular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story using Lego miniatures, etc.</a:t>
            </a:r>
          </a:p>
        </p:txBody>
      </p:sp>
      <p:pic>
        <p:nvPicPr>
          <p:cNvPr id="390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3840774"/>
            <a:ext cx="2813538" cy="19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3851031"/>
            <a:ext cx="295421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155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</p:spTree>
    <p:extLst>
      <p:ext uri="{BB962C8B-B14F-4D97-AF65-F5344CB8AC3E}">
        <p14:creationId xmlns:p14="http://schemas.microsoft.com/office/powerpoint/2010/main" val="31343443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4.	Brand new idea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Rarest and riskiest </a:t>
            </a:r>
            <a:r>
              <a:rPr lang="en-US" altLang="zh-TW" sz="2215" b="1" dirty="0">
                <a:ea typeface="新細明體" panose="02020500000000000000" pitchFamily="18" charset="-120"/>
              </a:rPr>
              <a:t>(for industry but not for this class!)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Good examples: Tetris and Mario Bros.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Creativity and breakthrough are the keys</a:t>
            </a:r>
          </a:p>
        </p:txBody>
      </p:sp>
      <p:pic>
        <p:nvPicPr>
          <p:cNvPr id="392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77" y="3429000"/>
            <a:ext cx="2461846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197" name="Picture 5" descr="Super Mario Bros, the best selling video game of all time.">
            <a:hlinkClick r:id="rId3" tooltip="Super Mario Bros, the best selling video game of all time.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46585"/>
            <a:ext cx="2743200" cy="240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219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</p:spTree>
    <p:extLst>
      <p:ext uri="{BB962C8B-B14F-4D97-AF65-F5344CB8AC3E}">
        <p14:creationId xmlns:p14="http://schemas.microsoft.com/office/powerpoint/2010/main" val="12155223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Expanding your idea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Cultivating Inspiration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Exposure to wide range of experience: literature, art, philosophy, history, films, TV, etc.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Sketchbooks and notebooks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It is a good practice for designers to have their own sketchbooks or notebooks to regularly document (in the form of sketch, photos, movies, etc.) whatever they encountered and thought of</a:t>
            </a:r>
          </a:p>
        </p:txBody>
      </p:sp>
      <p:pic>
        <p:nvPicPr>
          <p:cNvPr id="393230" name="Picture 14" descr="Black Sketchbooks">
            <a:hlinkClick r:id="rId2" tooltip="Black Sketchbook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4" y="4132384"/>
            <a:ext cx="1899138" cy="18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233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69" y="4062046"/>
            <a:ext cx="2461846" cy="18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7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Expanding your idea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3.	Game Development conferences: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Game Developers Conference (GDC): </a:t>
            </a:r>
            <a:r>
              <a:rPr lang="en-US" altLang="zh-TW" sz="1846">
                <a:ea typeface="新細明體" panose="02020500000000000000" pitchFamily="18" charset="-120"/>
                <a:hlinkClick r:id="rId2"/>
              </a:rPr>
              <a:t>http://www.gdconf.com/</a:t>
            </a:r>
            <a:endParaRPr lang="en-US" altLang="zh-TW" sz="1846">
              <a:ea typeface="新細明體" panose="02020500000000000000" pitchFamily="18" charset="-120"/>
            </a:endParaRP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Independent games festival (IGF): by independent game developers </a:t>
            </a:r>
          </a:p>
          <a:p>
            <a:pPr marL="914423" lvl="1" indent="-492382"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working on smaller-scale games mainly on web browsers, PCs, or </a:t>
            </a:r>
          </a:p>
          <a:p>
            <a:pPr marL="914423" lvl="1" indent="-492382"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mobile phones </a:t>
            </a:r>
            <a:r>
              <a:rPr lang="en-US" altLang="zh-TW" sz="1846">
                <a:ea typeface="新細明體" panose="02020500000000000000" pitchFamily="18" charset="-120"/>
                <a:hlinkClick r:id="rId3"/>
              </a:rPr>
              <a:t>http://www.igf.com</a:t>
            </a:r>
            <a:endParaRPr lang="en-US" altLang="zh-TW" sz="1846">
              <a:ea typeface="新細明體" panose="02020500000000000000" pitchFamily="18" charset="-120"/>
            </a:endParaRPr>
          </a:p>
        </p:txBody>
      </p:sp>
      <p:pic>
        <p:nvPicPr>
          <p:cNvPr id="398340" name="Picture 4" descr="INDEPENDENT GAMES FESTIVAL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3886200"/>
            <a:ext cx="3024554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342" name="Picture 6" descr="Game Developers Conference">
            <a:hlinkClick r:id="rId2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3861289"/>
            <a:ext cx="2743200" cy="111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30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I. The Design Theory</a:t>
            </a:r>
            <a:endParaRPr lang="en-US" altLang="en-US"/>
          </a:p>
        </p:txBody>
      </p:sp>
      <p:sp>
        <p:nvSpPr>
          <p:cNvPr id="3614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en-US" sz="2585">
                <a:ea typeface="新細明體" panose="02020500000000000000" pitchFamily="18" charset="-120"/>
              </a:rPr>
              <a:t>Previous lecture: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585">
                <a:ea typeface="新細明體" panose="02020500000000000000" pitchFamily="18" charset="-120"/>
              </a:rPr>
              <a:t>Game Category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585">
                <a:ea typeface="新細明體" panose="02020500000000000000" pitchFamily="18" charset="-120"/>
              </a:rPr>
              <a:t>Game Platform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585">
                <a:ea typeface="新細明體" panose="02020500000000000000" pitchFamily="18" charset="-120"/>
              </a:rPr>
              <a:t>Game Mechanics</a:t>
            </a:r>
          </a:p>
          <a:p>
            <a:pPr marL="562722" indent="-562722">
              <a:buFontTx/>
              <a:buAutoNum type="arabicPeriod"/>
            </a:pPr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868581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Expanding your idea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 startAt="4"/>
            </a:pPr>
            <a:r>
              <a:rPr lang="en-US" altLang="zh-TW" sz="2215" dirty="0">
                <a:ea typeface="新細明體" panose="02020500000000000000" pitchFamily="18" charset="-120"/>
              </a:rPr>
              <a:t>Look for similar games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Unless you have a unique and brand-new idea, there should be similar games for you to compare: game theme, game mechanics,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Search for the related game review comment; learn from it and avoid the problems in previous games</a:t>
            </a:r>
          </a:p>
          <a:p>
            <a:pPr marL="562722" indent="-562722">
              <a:buFontTx/>
              <a:buAutoNum type="arabicPeriod" startAt="4"/>
            </a:pPr>
            <a:r>
              <a:rPr lang="en-US" altLang="zh-TW" sz="2215" dirty="0">
                <a:ea typeface="新細明體" panose="02020500000000000000" pitchFamily="18" charset="-120"/>
              </a:rPr>
              <a:t>Look around the Internet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Google to broaden your knowledge related to your initial idea</a:t>
            </a:r>
          </a:p>
        </p:txBody>
      </p:sp>
      <p:pic>
        <p:nvPicPr>
          <p:cNvPr id="39424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07" y="4572000"/>
            <a:ext cx="1969477" cy="95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08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(3) Summarizing your idea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248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Important questions to answer: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Can you describe your game concisely in one paragraph?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Highlight the </a:t>
            </a:r>
            <a:r>
              <a:rPr lang="en-US" altLang="zh-TW" sz="1846" b="1" dirty="0">
                <a:ea typeface="新細明體" panose="02020500000000000000" pitchFamily="18" charset="-120"/>
              </a:rPr>
              <a:t>Premise</a:t>
            </a:r>
            <a:r>
              <a:rPr lang="en-US" altLang="zh-TW" sz="1846" dirty="0">
                <a:ea typeface="新細明體" panose="02020500000000000000" pitchFamily="18" charset="-120"/>
              </a:rPr>
              <a:t> of your game (important: games without an early version), any</a:t>
            </a:r>
            <a:r>
              <a:rPr lang="en-US" altLang="zh-TW" sz="1846" b="1" dirty="0">
                <a:ea typeface="新細明體" panose="02020500000000000000" pitchFamily="18" charset="-120"/>
              </a:rPr>
              <a:t> unique feature</a:t>
            </a:r>
            <a:r>
              <a:rPr lang="en-US" altLang="zh-TW" sz="1846" dirty="0">
                <a:ea typeface="新細明體" panose="02020500000000000000" pitchFamily="18" charset="-120"/>
              </a:rPr>
              <a:t>, and its </a:t>
            </a:r>
            <a:r>
              <a:rPr lang="en-US" altLang="zh-TW" sz="1846" b="1" dirty="0">
                <a:ea typeface="新細明體" panose="02020500000000000000" pitchFamily="18" charset="-120"/>
              </a:rPr>
              <a:t>potential</a:t>
            </a:r>
            <a:r>
              <a:rPr lang="en-US" altLang="zh-TW" sz="1846" dirty="0">
                <a:ea typeface="新細明體" panose="02020500000000000000" pitchFamily="18" charset="-120"/>
              </a:rPr>
              <a:t> in the market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2.	Can you summarize the story?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A short paragraph capturing the essence of the storyline and allows to understand how to 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Example? Film summary.</a:t>
            </a:r>
          </a:p>
          <a:p>
            <a:pPr marL="562722" indent="-562722">
              <a:buFontTx/>
              <a:buAutoNum type="arabicPeriod" startAt="3"/>
            </a:pPr>
            <a:r>
              <a:rPr lang="en-US" altLang="zh-TW" sz="2215" dirty="0">
                <a:ea typeface="新細明體" panose="02020500000000000000" pitchFamily="18" charset="-120"/>
              </a:rPr>
              <a:t>Which platform?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Unless using a multiplatform engine (e.g., </a:t>
            </a:r>
            <a:r>
              <a:rPr lang="en-US" altLang="zh-TW" sz="1846" dirty="0" err="1">
                <a:ea typeface="新細明體" panose="02020500000000000000" pitchFamily="18" charset="-120"/>
              </a:rPr>
              <a:t>WebGL</a:t>
            </a:r>
            <a:r>
              <a:rPr lang="en-US" altLang="zh-TW" sz="1846" dirty="0">
                <a:ea typeface="新細明體" panose="02020500000000000000" pitchFamily="18" charset="-120"/>
              </a:rPr>
              <a:t>),</a:t>
            </a:r>
            <a:br>
              <a:rPr lang="en-US" altLang="zh-TW" sz="1846" dirty="0">
                <a:ea typeface="新細明體" panose="02020500000000000000" pitchFamily="18" charset="-120"/>
              </a:rPr>
            </a:br>
            <a:r>
              <a:rPr lang="en-US" altLang="zh-TW" sz="1846" dirty="0">
                <a:ea typeface="新細明體" panose="02020500000000000000" pitchFamily="18" charset="-120"/>
              </a:rPr>
              <a:t>try not to stretch your game to fit everything at the beginning</a:t>
            </a:r>
          </a:p>
          <a:p>
            <a:pPr marL="914423" lvl="1" indent="-492382">
              <a:buFontTx/>
              <a:buChar char="•"/>
            </a:pPr>
            <a:endParaRPr lang="en-US" altLang="zh-TW" sz="1846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65752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40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4062046"/>
            <a:ext cx="2532185" cy="183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(3) Summarizing your idea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4.	What is the target audience?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Age range? Personality?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Entertainment Software Rating Board (ESRB): </a:t>
            </a:r>
            <a:r>
              <a:rPr lang="en-US" altLang="zh-TW" sz="1846" dirty="0">
                <a:ea typeface="新細明體" panose="02020500000000000000" pitchFamily="18" charset="-120"/>
                <a:hlinkClick r:id="rId3"/>
              </a:rPr>
              <a:t>http://www.esrb.org/</a:t>
            </a:r>
            <a:endParaRPr lang="en-US" altLang="zh-TW" sz="1846" dirty="0">
              <a:ea typeface="新細明體" panose="02020500000000000000" pitchFamily="18" charset="-120"/>
            </a:endParaRP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A non-profit organization – assign international ratings to software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This affects the kinds of content you can put in your software: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The presentation style? Cartoon? Realistic? Level of violence?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5.	What is the game category?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See previous lecture notes</a:t>
            </a:r>
          </a:p>
        </p:txBody>
      </p:sp>
      <p:sp>
        <p:nvSpPr>
          <p:cNvPr id="400390" name="Oval 6"/>
          <p:cNvSpPr>
            <a:spLocks noChangeArrowheads="1"/>
          </p:cNvSpPr>
          <p:nvPr/>
        </p:nvSpPr>
        <p:spPr bwMode="auto">
          <a:xfrm>
            <a:off x="4923692" y="5468816"/>
            <a:ext cx="492369" cy="492369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  <p:pic>
        <p:nvPicPr>
          <p:cNvPr id="4003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1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3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69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5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4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2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10" name="Picture 2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2" y="3789485"/>
            <a:ext cx="1551843" cy="21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411" name="Oval 27"/>
          <p:cNvSpPr>
            <a:spLocks noChangeArrowheads="1"/>
          </p:cNvSpPr>
          <p:nvPr/>
        </p:nvSpPr>
        <p:spPr bwMode="auto">
          <a:xfrm>
            <a:off x="7033846" y="5565531"/>
            <a:ext cx="492369" cy="492369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993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 dirty="0">
                <a:ea typeface="新細明體" panose="02020500000000000000" pitchFamily="18" charset="-120"/>
              </a:rPr>
              <a:t>Brainstorming</a:t>
            </a:r>
          </a:p>
        </p:txBody>
      </p:sp>
      <p:sp>
        <p:nvSpPr>
          <p:cNvPr id="41780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ea typeface="新細明體" panose="02020500000000000000" pitchFamily="18" charset="-120"/>
              </a:rPr>
              <a:t>Idea (new vs. extension; fun to play, can you summarize easily?)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General classification: Category, audience, platform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Structure: Linear vs. Sandbox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Players: Single vs. Multi-player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Presentation: Realism vs. Abstraction, 2D vs. 3D, 1</a:t>
            </a:r>
            <a:r>
              <a:rPr lang="en-US" altLang="en-US" sz="2000" baseline="30000" dirty="0">
                <a:ea typeface="新細明體" panose="02020500000000000000" pitchFamily="18" charset="-120"/>
              </a:rPr>
              <a:t>st</a:t>
            </a:r>
            <a:r>
              <a:rPr lang="en-US" altLang="en-US" sz="2000" dirty="0">
                <a:ea typeface="新細明體" panose="02020500000000000000" pitchFamily="18" charset="-120"/>
              </a:rPr>
              <a:t> vs. 3</a:t>
            </a:r>
            <a:r>
              <a:rPr lang="en-US" altLang="en-US" sz="2000" baseline="30000" dirty="0">
                <a:ea typeface="新細明體" panose="02020500000000000000" pitchFamily="18" charset="-120"/>
              </a:rPr>
              <a:t>rd</a:t>
            </a:r>
            <a:r>
              <a:rPr lang="en-US" altLang="en-US" sz="2000" dirty="0">
                <a:ea typeface="新細明體" panose="02020500000000000000" pitchFamily="18" charset="-120"/>
              </a:rPr>
              <a:t> person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Consider difficulty curves, overall simplicity and consistency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Implementation priorities: Strategy, </a:t>
            </a:r>
            <a:r>
              <a:rPr lang="en-US" altLang="en-US" sz="2000" dirty="0" err="1">
                <a:ea typeface="新細明體" panose="02020500000000000000" pitchFamily="18" charset="-120"/>
              </a:rPr>
              <a:t>Ghantt</a:t>
            </a:r>
            <a:r>
              <a:rPr lang="en-US" altLang="en-US" sz="2000" dirty="0">
                <a:ea typeface="新細明體" panose="02020500000000000000" pitchFamily="18" charset="-120"/>
              </a:rPr>
              <a:t> chart</a:t>
            </a:r>
          </a:p>
          <a:p>
            <a:r>
              <a:rPr lang="en-US" altLang="en-US" sz="2000" dirty="0">
                <a:ea typeface="新細明體" panose="02020500000000000000" pitchFamily="18" charset="-120"/>
              </a:rPr>
              <a:t>Keep documenting ideas…</a:t>
            </a: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en-US" sz="2000" dirty="0">
                <a:ea typeface="新細明體" panose="02020500000000000000" pitchFamily="18" charset="-120"/>
              </a:rPr>
              <a:t>Lets take a look at the game proposal document for this course</a:t>
            </a: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  <a:p>
            <a:endParaRPr lang="en-US" altLang="en-US" sz="20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87916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Developing your idea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After you make up your initial game design, next step is to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consider the </a:t>
            </a:r>
            <a:r>
              <a:rPr lang="en-US" altLang="zh-TW" sz="2215" b="1">
                <a:ea typeface="新細明體" panose="02020500000000000000" pitchFamily="18" charset="-120"/>
              </a:rPr>
              <a:t>detail</a:t>
            </a:r>
            <a:r>
              <a:rPr lang="en-US" altLang="zh-TW" sz="2215">
                <a:ea typeface="新細明體" panose="02020500000000000000" pitchFamily="18" charset="-120"/>
              </a:rPr>
              <a:t>: </a:t>
            </a:r>
            <a:r>
              <a:rPr lang="en-US" altLang="zh-TW" sz="2215" b="1">
                <a:ea typeface="新細明體" panose="02020500000000000000" pitchFamily="18" charset="-120"/>
              </a:rPr>
              <a:t>research </a:t>
            </a:r>
            <a:r>
              <a:rPr lang="en-US" altLang="zh-TW" sz="2215">
                <a:ea typeface="新細明體" panose="02020500000000000000" pitchFamily="18" charset="-120"/>
              </a:rPr>
              <a:t>and </a:t>
            </a:r>
            <a:r>
              <a:rPr lang="en-US" altLang="zh-TW" sz="2215" b="1">
                <a:ea typeface="新細明體" panose="02020500000000000000" pitchFamily="18" charset="-120"/>
              </a:rPr>
              <a:t>gather material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Game design sites: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  <a:hlinkClick r:id="rId2"/>
              </a:rPr>
              <a:t>www.gamasutra.com</a:t>
            </a:r>
            <a:endParaRPr lang="en-US" altLang="zh-TW" sz="1846">
              <a:ea typeface="新細明體" panose="02020500000000000000" pitchFamily="18" charset="-120"/>
            </a:endParaRPr>
          </a:p>
        </p:txBody>
      </p:sp>
      <p:pic>
        <p:nvPicPr>
          <p:cNvPr id="396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3" b="60138"/>
          <a:stretch>
            <a:fillRect/>
          </a:stretch>
        </p:blipFill>
        <p:spPr bwMode="auto">
          <a:xfrm>
            <a:off x="1899138" y="3358662"/>
            <a:ext cx="5134708" cy="246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8511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Developing your idea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2.	Gathering related material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Taking photos yourselves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Gathering images and animations from the Internet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Good for designing textures, game characters, and environments in the game space</a:t>
            </a:r>
          </a:p>
          <a:p>
            <a:pPr marL="562722" indent="-562722">
              <a:buFontTx/>
              <a:buAutoNum type="arabicPeriod" startAt="3"/>
            </a:pPr>
            <a:r>
              <a:rPr lang="en-US" altLang="zh-TW" sz="2215">
                <a:ea typeface="新細明體" panose="02020500000000000000" pitchFamily="18" charset="-120"/>
              </a:rPr>
              <a:t>Keep references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For material you have gathered (e.g., photos, animations, design ideas, game review, etc.), it is a good practice to make the references: where you get them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This is not only good for maintenance, but also for you to re-search those places in the future</a:t>
            </a:r>
          </a:p>
          <a:p>
            <a:pPr marL="914423" lvl="1" indent="-492382">
              <a:buFontTx/>
              <a:buChar char="•"/>
            </a:pPr>
            <a:endParaRPr lang="en-US" altLang="zh-TW" sz="1846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5412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Developing your idea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4.	Detailed designs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Character design: appearance, behavior,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Environment design: texture, lighting, scale, objects,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Level design: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Subdividing the story and objectives in each level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Document: Maps, timing, flowcharts,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User interface design and User Interaction: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Organize the screen: play area, map, information, etc.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Input and feedback: Keyboard, joystick, mouse, joypad,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Audio and Music design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Game physics and AI needed in your game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Algorithms to animate and control objects</a:t>
            </a:r>
          </a:p>
          <a:p>
            <a:pPr marL="1266124" lvl="2" indent="-422041"/>
            <a:endParaRPr lang="en-US" altLang="zh-TW" sz="1662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12543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(5) Documenting your idea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Basic rules: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Be concise and accurate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Clearly state the overall integrated design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Cover all major issues: game play, game world, etc. 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Do not promise what you cannot deliver</a:t>
            </a:r>
          </a:p>
        </p:txBody>
      </p:sp>
    </p:spTree>
    <p:extLst>
      <p:ext uri="{BB962C8B-B14F-4D97-AF65-F5344CB8AC3E}">
        <p14:creationId xmlns:p14="http://schemas.microsoft.com/office/powerpoint/2010/main" val="372402378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(5) Documenting your idea</a:t>
            </a:r>
          </a:p>
        </p:txBody>
      </p:sp>
      <p:sp>
        <p:nvSpPr>
          <p:cNvPr id="4044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In game design, we have </a:t>
            </a:r>
            <a:r>
              <a:rPr lang="en-US" altLang="zh-TW" sz="2215" b="1">
                <a:ea typeface="新細明體" panose="02020500000000000000" pitchFamily="18" charset="-120"/>
              </a:rPr>
              <a:t>Game Design Document</a:t>
            </a:r>
            <a:r>
              <a:rPr lang="en-US" altLang="zh-TW" sz="2215">
                <a:ea typeface="新細明體" panose="02020500000000000000" pitchFamily="18" charset="-120"/>
              </a:rPr>
              <a:t> (GDD) -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It is a detailed design specification: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Front section: game name, company name, game category, platform, target age group, date, etc.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Story synopsis: a short breakdown of the story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Artwork: visual appearance – game characters, world, etc.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Game design: objective, game mechanics, controls, interface design, character movement, etc.</a:t>
            </a:r>
          </a:p>
        </p:txBody>
      </p:sp>
    </p:spTree>
    <p:extLst>
      <p:ext uri="{BB962C8B-B14F-4D97-AF65-F5344CB8AC3E}">
        <p14:creationId xmlns:p14="http://schemas.microsoft.com/office/powerpoint/2010/main" val="120820524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III. The Design Production</a:t>
            </a:r>
            <a:endParaRPr lang="en-US" altLang="en-US"/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Organize resources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Implementation Priority: </a:t>
            </a:r>
            <a:r>
              <a:rPr lang="en-US" altLang="en-US" sz="2585" dirty="0" err="1">
                <a:ea typeface="新細明體" panose="02020500000000000000" pitchFamily="18" charset="-120"/>
              </a:rPr>
              <a:t>Minimax</a:t>
            </a:r>
            <a:endParaRPr lang="en-US" altLang="en-US" sz="2585" dirty="0">
              <a:ea typeface="新細明體" panose="02020500000000000000" pitchFamily="18" charset="-120"/>
            </a:endParaRP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The Development Plan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Prototyping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Work out the Plan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Game Test and Game Deployment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Game Maintenance</a:t>
            </a:r>
          </a:p>
        </p:txBody>
      </p:sp>
    </p:spTree>
    <p:extLst>
      <p:ext uri="{BB962C8B-B14F-4D97-AF65-F5344CB8AC3E}">
        <p14:creationId xmlns:p14="http://schemas.microsoft.com/office/powerpoint/2010/main" val="15771497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I. The Design Theory</a:t>
            </a:r>
            <a:endParaRPr lang="en-US" altLang="en-US"/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Now: More game design issues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Game Structure: Linear VS Sandbox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Single-player VS Multiplayer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Realism VS Abstraction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2D VS 3D Games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1st VS 3rd person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28852399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 dirty="0">
                <a:ea typeface="新細明體" panose="02020500000000000000" pitchFamily="18" charset="-120"/>
              </a:rPr>
              <a:t>(1) Organize Resources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Decide:</a:t>
            </a:r>
          </a:p>
          <a:p>
            <a:pPr marL="562722" indent="-562722"/>
            <a:r>
              <a:rPr lang="en-US" altLang="zh-TW" sz="2215" b="1" dirty="0">
                <a:ea typeface="新細明體" panose="02020500000000000000" pitchFamily="18" charset="-120"/>
              </a:rPr>
              <a:t>Human resources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Who’s involved? (next slide)</a:t>
            </a:r>
          </a:p>
          <a:p>
            <a:pPr marL="562722" indent="-562722"/>
            <a:r>
              <a:rPr lang="en-US" altLang="zh-TW" sz="2215" b="1" dirty="0">
                <a:ea typeface="新細明體" panose="02020500000000000000" pitchFamily="18" charset="-120"/>
              </a:rPr>
              <a:t>Development tools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Modeling tools, e.g., Maya, etc.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Texture tools, e.g., Photoshop, etc.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Audio tools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General Programming tools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3D Graphics programming API</a:t>
            </a:r>
          </a:p>
        </p:txBody>
      </p:sp>
      <p:pic>
        <p:nvPicPr>
          <p:cNvPr id="412676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8200"/>
            <a:ext cx="3764573" cy="515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59271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27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8CCD8"/>
              </a:clrFrom>
              <a:clrTo>
                <a:srgbClr val="C8CCD8">
                  <a:alpha val="0"/>
                </a:srgbClr>
              </a:clrTo>
            </a:clrChange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5" y="290146"/>
            <a:ext cx="6749562" cy="569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29" name="Rectangle 9"/>
          <p:cNvSpPr>
            <a:spLocks noChangeArrowheads="1"/>
          </p:cNvSpPr>
          <p:nvPr/>
        </p:nvSpPr>
        <p:spPr bwMode="auto">
          <a:xfrm>
            <a:off x="1125416" y="2335823"/>
            <a:ext cx="291612" cy="3484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1125416" y="290146"/>
            <a:ext cx="291612" cy="833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979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Implementation Priority: Minimax</a:t>
            </a:r>
          </a:p>
        </p:txBody>
      </p:sp>
      <p:sp>
        <p:nvSpPr>
          <p:cNvPr id="4136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Assign the game features into the matrix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Decide feature sets in implementation priority</a:t>
            </a:r>
          </a:p>
        </p:txBody>
      </p:sp>
      <p:sp>
        <p:nvSpPr>
          <p:cNvPr id="413701" name="Text Box 1029"/>
          <p:cNvSpPr txBox="1">
            <a:spLocks noChangeArrowheads="1"/>
          </p:cNvSpPr>
          <p:nvPr/>
        </p:nvSpPr>
        <p:spPr bwMode="auto">
          <a:xfrm>
            <a:off x="2180493" y="4554416"/>
            <a:ext cx="864339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585"/>
              <a:t>Cost</a:t>
            </a:r>
          </a:p>
        </p:txBody>
      </p:sp>
      <p:sp>
        <p:nvSpPr>
          <p:cNvPr id="413703" name="Rectangle 1031"/>
          <p:cNvSpPr>
            <a:spLocks noChangeArrowheads="1"/>
          </p:cNvSpPr>
          <p:nvPr/>
        </p:nvSpPr>
        <p:spPr bwMode="auto">
          <a:xfrm>
            <a:off x="3575539" y="3455377"/>
            <a:ext cx="1077058" cy="11210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4" name="Rectangle 1032"/>
          <p:cNvSpPr>
            <a:spLocks noChangeArrowheads="1"/>
          </p:cNvSpPr>
          <p:nvPr/>
        </p:nvSpPr>
        <p:spPr bwMode="auto">
          <a:xfrm>
            <a:off x="4652597" y="3455377"/>
            <a:ext cx="1255834" cy="11210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 dirty="0">
                <a:solidFill>
                  <a:schemeClr val="bg1"/>
                </a:solidFill>
              </a:rPr>
              <a:t>Best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13705" name="Rectangle 1033"/>
          <p:cNvSpPr>
            <a:spLocks noChangeArrowheads="1"/>
          </p:cNvSpPr>
          <p:nvPr/>
        </p:nvSpPr>
        <p:spPr bwMode="auto">
          <a:xfrm>
            <a:off x="3575539" y="4576397"/>
            <a:ext cx="1077058" cy="124411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>
                <a:solidFill>
                  <a:schemeClr val="bg1"/>
                </a:solidFill>
              </a:rPr>
              <a:t>Worst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13706" name="Rectangle 1034"/>
          <p:cNvSpPr>
            <a:spLocks noChangeArrowheads="1"/>
          </p:cNvSpPr>
          <p:nvPr/>
        </p:nvSpPr>
        <p:spPr bwMode="auto">
          <a:xfrm>
            <a:off x="4652597" y="4576397"/>
            <a:ext cx="1255834" cy="124411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7" name="Line 1035"/>
          <p:cNvSpPr>
            <a:spLocks noChangeShapeType="1"/>
          </p:cNvSpPr>
          <p:nvPr/>
        </p:nvSpPr>
        <p:spPr bwMode="auto">
          <a:xfrm flipV="1">
            <a:off x="2967404" y="3393831"/>
            <a:ext cx="0" cy="24266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08" name="Text Box 1036"/>
          <p:cNvSpPr txBox="1">
            <a:spLocks noChangeArrowheads="1"/>
          </p:cNvSpPr>
          <p:nvPr/>
        </p:nvSpPr>
        <p:spPr bwMode="auto">
          <a:xfrm>
            <a:off x="2954216" y="3862754"/>
            <a:ext cx="64312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min</a:t>
            </a:r>
          </a:p>
        </p:txBody>
      </p:sp>
      <p:sp>
        <p:nvSpPr>
          <p:cNvPr id="413709" name="Text Box 1037"/>
          <p:cNvSpPr txBox="1">
            <a:spLocks noChangeArrowheads="1"/>
          </p:cNvSpPr>
          <p:nvPr/>
        </p:nvSpPr>
        <p:spPr bwMode="auto">
          <a:xfrm>
            <a:off x="2954216" y="4982308"/>
            <a:ext cx="72327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max</a:t>
            </a:r>
          </a:p>
        </p:txBody>
      </p:sp>
      <p:sp>
        <p:nvSpPr>
          <p:cNvPr id="413710" name="Line 1038"/>
          <p:cNvSpPr>
            <a:spLocks noChangeShapeType="1"/>
          </p:cNvSpPr>
          <p:nvPr/>
        </p:nvSpPr>
        <p:spPr bwMode="auto">
          <a:xfrm>
            <a:off x="3635620" y="3083169"/>
            <a:ext cx="22728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11" name="Text Box 1039"/>
          <p:cNvSpPr txBox="1">
            <a:spLocks noChangeArrowheads="1"/>
          </p:cNvSpPr>
          <p:nvPr/>
        </p:nvSpPr>
        <p:spPr bwMode="auto">
          <a:xfrm>
            <a:off x="3742593" y="3053862"/>
            <a:ext cx="64312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min</a:t>
            </a:r>
          </a:p>
        </p:txBody>
      </p:sp>
      <p:sp>
        <p:nvSpPr>
          <p:cNvPr id="413712" name="Text Box 1040"/>
          <p:cNvSpPr txBox="1">
            <a:spLocks noChangeArrowheads="1"/>
          </p:cNvSpPr>
          <p:nvPr/>
        </p:nvSpPr>
        <p:spPr bwMode="auto">
          <a:xfrm>
            <a:off x="5011616" y="3083169"/>
            <a:ext cx="72327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max</a:t>
            </a:r>
          </a:p>
        </p:txBody>
      </p:sp>
      <p:sp>
        <p:nvSpPr>
          <p:cNvPr id="413713" name="Text Box 1041"/>
          <p:cNvSpPr txBox="1">
            <a:spLocks noChangeArrowheads="1"/>
          </p:cNvSpPr>
          <p:nvPr/>
        </p:nvSpPr>
        <p:spPr bwMode="auto">
          <a:xfrm>
            <a:off x="4161693" y="2598128"/>
            <a:ext cx="1215397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585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252130099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Implementation Priority: Minimax</a:t>
            </a:r>
          </a:p>
        </p:txBody>
      </p:sp>
      <p:sp>
        <p:nvSpPr>
          <p:cNvPr id="4208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Minimin</a:t>
            </a:r>
            <a:r>
              <a:rPr lang="en-US" altLang="zh-TW" sz="2215">
                <a:ea typeface="新細明體" panose="02020500000000000000" pitchFamily="18" charset="-120"/>
              </a:rPr>
              <a:t>: not important to player, easy to code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birds in a 3D adventure game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Maximin</a:t>
            </a:r>
            <a:r>
              <a:rPr lang="en-US" altLang="zh-TW" sz="2215">
                <a:ea typeface="新細明體" panose="02020500000000000000" pitchFamily="18" charset="-120"/>
              </a:rPr>
              <a:t>: little benefits but hard to code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the driver in racing cars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Minimax</a:t>
            </a:r>
            <a:r>
              <a:rPr lang="en-US" altLang="zh-TW" sz="2215">
                <a:ea typeface="新細明體" panose="02020500000000000000" pitchFamily="18" charset="-120"/>
              </a:rPr>
              <a:t>: simple to code but add a lot to player experience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different parameters of RPG characters.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Maximax</a:t>
            </a:r>
            <a:r>
              <a:rPr lang="en-US" altLang="zh-TW" sz="2215">
                <a:ea typeface="新細明體" panose="02020500000000000000" pitchFamily="18" charset="-120"/>
              </a:rPr>
              <a:t>: hard to code and define gameplay experience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outdoor renderer for a flight simulator</a:t>
            </a:r>
          </a:p>
        </p:txBody>
      </p:sp>
    </p:spTree>
    <p:extLst>
      <p:ext uri="{BB962C8B-B14F-4D97-AF65-F5344CB8AC3E}">
        <p14:creationId xmlns:p14="http://schemas.microsoft.com/office/powerpoint/2010/main" val="69779991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(3) The Development Plan</a:t>
            </a:r>
          </a:p>
        </p:txBody>
      </p:sp>
      <p:sp>
        <p:nvSpPr>
          <p:cNvPr id="41984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Make up the development plan</a:t>
            </a:r>
          </a:p>
          <a:p>
            <a:pPr marL="562722" indent="-562722"/>
            <a:r>
              <a:rPr lang="en-US" altLang="zh-TW" sz="2215" b="1" dirty="0">
                <a:ea typeface="新細明體" panose="02020500000000000000" pitchFamily="18" charset="-120"/>
              </a:rPr>
              <a:t>Gantt chart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Task breakdown and task responsibility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0479769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583" name="Group 7"/>
          <p:cNvGrpSpPr>
            <a:grpSpLocks/>
          </p:cNvGrpSpPr>
          <p:nvPr/>
        </p:nvGrpSpPr>
        <p:grpSpPr bwMode="auto">
          <a:xfrm>
            <a:off x="70339" y="263769"/>
            <a:ext cx="9003323" cy="5627077"/>
            <a:chOff x="192" y="0"/>
            <a:chExt cx="5952" cy="3744"/>
          </a:xfrm>
        </p:grpSpPr>
        <p:pic>
          <p:nvPicPr>
            <p:cNvPr id="408579" name="Picture 3"/>
            <p:cNvPicPr>
              <a:picLocks noChangeAspect="1" noChangeArrowheads="1"/>
            </p:cNvPicPr>
            <p:nvPr/>
          </p:nvPicPr>
          <p:blipFill>
            <a:blip r:embed="rId2">
              <a:lum bright="-12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7"/>
              <a:ext cx="5952" cy="37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8582" name="Rectangle 6"/>
            <p:cNvSpPr>
              <a:spLocks noChangeArrowheads="1"/>
            </p:cNvSpPr>
            <p:nvPr/>
          </p:nvSpPr>
          <p:spPr bwMode="auto">
            <a:xfrm>
              <a:off x="192" y="0"/>
              <a:ext cx="4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403" tIns="84406" rIns="84403" bIns="8440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8648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Prototyping your game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Prototyping = Creating </a:t>
            </a:r>
            <a:r>
              <a:rPr lang="en-US" altLang="zh-TW" sz="2215" u="sng" dirty="0">
                <a:ea typeface="新細明體" panose="02020500000000000000" pitchFamily="18" charset="-120"/>
              </a:rPr>
              <a:t>a portion of your game</a:t>
            </a:r>
            <a:r>
              <a:rPr lang="en-US" altLang="zh-TW" sz="2215" dirty="0">
                <a:ea typeface="新細明體" panose="02020500000000000000" pitchFamily="18" charset="-120"/>
              </a:rPr>
              <a:t> to test your ideas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Good for communication, e.g., a puzzle game like Tetris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would be hard to communicate through paper work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Rules in making prototype:</a:t>
            </a:r>
          </a:p>
          <a:p>
            <a:pPr marL="914423" lvl="1" indent="-492382"/>
            <a:r>
              <a:rPr lang="en-US" altLang="zh-TW" sz="1846" b="1" dirty="0">
                <a:ea typeface="新細明體" panose="02020500000000000000" pitchFamily="18" charset="-120"/>
              </a:rPr>
              <a:t>Focus on the core game mechanics</a:t>
            </a:r>
            <a:r>
              <a:rPr lang="en-US" altLang="zh-TW" sz="1846" dirty="0">
                <a:ea typeface="新細明體" panose="02020500000000000000" pitchFamily="18" charset="-120"/>
              </a:rPr>
              <a:t> such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as main features and game character actions</a:t>
            </a:r>
          </a:p>
          <a:p>
            <a:pPr marL="914423" lvl="1" indent="-492382"/>
            <a:r>
              <a:rPr lang="en-US" altLang="zh-TW" sz="1846" b="1" dirty="0">
                <a:ea typeface="新細明體" panose="02020500000000000000" pitchFamily="18" charset="-120"/>
              </a:rPr>
              <a:t>Keep it simple</a:t>
            </a:r>
            <a:r>
              <a:rPr lang="en-US" altLang="zh-TW" sz="1846" dirty="0">
                <a:ea typeface="新細明體" panose="02020500000000000000" pitchFamily="18" charset="-120"/>
              </a:rPr>
              <a:t>; leave the artwork (pictures,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textures, 3D models, animations, etc.)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unless really necessary</a:t>
            </a:r>
          </a:p>
          <a:p>
            <a:pPr marL="914423" lvl="1" indent="-492382">
              <a:buNone/>
            </a:pPr>
            <a:endParaRPr lang="en-US" altLang="zh-TW" sz="1846" dirty="0">
              <a:ea typeface="新細明體" panose="02020500000000000000" pitchFamily="18" charset="-120"/>
            </a:endParaRP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Should have this by the progress milestone</a:t>
            </a:r>
          </a:p>
        </p:txBody>
      </p:sp>
      <p:pic>
        <p:nvPicPr>
          <p:cNvPr id="415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3" y="3499339"/>
            <a:ext cx="2461846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2568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(5) Work out the Plan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Production Pipeline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Game Design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3D modeling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Texture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Animation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Unit test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Implementation: coding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Test within game prototype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MISC: Audio, network, etc.</a:t>
            </a:r>
          </a:p>
        </p:txBody>
      </p:sp>
      <p:pic>
        <p:nvPicPr>
          <p:cNvPr id="414724" name="Picture 4"/>
          <p:cNvPicPr>
            <a:picLocks noChangeAspect="1" noChangeArrowheads="1"/>
          </p:cNvPicPr>
          <p:nvPr/>
        </p:nvPicPr>
        <p:blipFill>
          <a:blip r:embed="rId2" cstate="print">
            <a:lum bright="-12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08" y="263769"/>
            <a:ext cx="3965331" cy="564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41716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(6) Game Test and Deployment</a:t>
            </a:r>
          </a:p>
        </p:txBody>
      </p:sp>
      <p:sp>
        <p:nvSpPr>
          <p:cNvPr id="4188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58029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Game Test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Quality Assurance Team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Look for bugs, inconsistency in games, difficulty in games, anywhere in the game that game players can cheat, etc.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Software Release Stages: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Pre-alpha: under development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Alpha: delivered to software testers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Beta: first version released outside the organization that develops the software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Release</a:t>
            </a:r>
          </a:p>
        </p:txBody>
      </p:sp>
      <p:pic>
        <p:nvPicPr>
          <p:cNvPr id="418823" name="Picture 1031" descr="Software release stages">
            <a:hlinkClick r:id="rId2" tooltip="Software release stag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1670538"/>
            <a:ext cx="1899138" cy="38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5276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(7) Game Maintenance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053754" cy="361510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Games usually have short shelf life except online games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Network games different in that lots of content is created after release, e.g., extending the map, expansion set, etc.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Both needs maintenance to extend the shelf life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Can build fans community &amp; thus increase the life span 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Support including: </a:t>
            </a:r>
            <a:br>
              <a:rPr lang="en-US" altLang="zh-TW" sz="2215" dirty="0">
                <a:ea typeface="新細明體" panose="02020500000000000000" pitchFamily="18" charset="-120"/>
              </a:rPr>
            </a:br>
            <a:r>
              <a:rPr lang="en-US" altLang="zh-TW" sz="2215" dirty="0">
                <a:ea typeface="新細明體" panose="02020500000000000000" pitchFamily="18" charset="-120"/>
              </a:rPr>
              <a:t>patches – bug fixing,</a:t>
            </a:r>
            <a:br>
              <a:rPr lang="en-US" altLang="zh-TW" sz="2215" dirty="0">
                <a:ea typeface="新細明體" panose="02020500000000000000" pitchFamily="18" charset="-120"/>
              </a:rPr>
            </a:br>
            <a:r>
              <a:rPr lang="en-US" altLang="zh-TW" sz="2215" dirty="0">
                <a:ea typeface="新細明體" panose="02020500000000000000" pitchFamily="18" charset="-120"/>
              </a:rPr>
              <a:t>editing tools - mod community,</a:t>
            </a:r>
            <a:br>
              <a:rPr lang="en-US" altLang="zh-TW" sz="2215" dirty="0">
                <a:ea typeface="新細明體" panose="02020500000000000000" pitchFamily="18" charset="-120"/>
              </a:rPr>
            </a:br>
            <a:r>
              <a:rPr lang="en-US" altLang="zh-TW" sz="2215" dirty="0">
                <a:ea typeface="新細明體" panose="02020500000000000000" pitchFamily="18" charset="-120"/>
              </a:rPr>
              <a:t>additional missions</a:t>
            </a:r>
          </a:p>
        </p:txBody>
      </p:sp>
    </p:spTree>
    <p:extLst>
      <p:ext uri="{BB962C8B-B14F-4D97-AF65-F5344CB8AC3E}">
        <p14:creationId xmlns:p14="http://schemas.microsoft.com/office/powerpoint/2010/main" val="29747915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Linear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Games that have a </a:t>
            </a:r>
            <a:r>
              <a:rPr lang="en-US" altLang="zh-TW" sz="2585" b="1" dirty="0">
                <a:ea typeface="新細明體" panose="02020500000000000000" pitchFamily="18" charset="-120"/>
              </a:rPr>
              <a:t>single path</a:t>
            </a:r>
            <a:r>
              <a:rPr lang="en-US" altLang="zh-TW" sz="2585" dirty="0">
                <a:ea typeface="新細明體" panose="02020500000000000000" pitchFamily="18" charset="-120"/>
              </a:rPr>
              <a:t> to follow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Linear games have </a:t>
            </a:r>
            <a:r>
              <a:rPr lang="en-US" altLang="zh-TW" sz="2585" b="1" dirty="0">
                <a:ea typeface="新細明體" panose="02020500000000000000" pitchFamily="18" charset="-120"/>
              </a:rPr>
              <a:t>explicit goals</a:t>
            </a:r>
            <a:r>
              <a:rPr lang="en-US" altLang="zh-TW" sz="2585" dirty="0">
                <a:ea typeface="新細明體" panose="02020500000000000000" pitchFamily="18" charset="-120"/>
              </a:rPr>
              <a:t> that the player must achieve so as to progress: level 1, level 2, etc.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Usually has a clear and defined </a:t>
            </a:r>
            <a:r>
              <a:rPr lang="en-US" altLang="zh-TW" sz="2585" b="1" dirty="0">
                <a:ea typeface="新細明體" panose="02020500000000000000" pitchFamily="18" charset="-120"/>
              </a:rPr>
              <a:t>narrative sequence</a:t>
            </a:r>
            <a:r>
              <a:rPr lang="en-US" altLang="zh-TW" sz="2585" dirty="0">
                <a:ea typeface="新細明體" panose="02020500000000000000" pitchFamily="18" charset="-120"/>
              </a:rPr>
              <a:t>, like watching movies or dramas</a:t>
            </a:r>
          </a:p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E.g., Resident Evil 4, many RPG games, etc.</a:t>
            </a:r>
          </a:p>
        </p:txBody>
      </p:sp>
      <p:sp>
        <p:nvSpPr>
          <p:cNvPr id="36455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Game Structure: Linear VS Sandbox</a:t>
            </a:r>
            <a:endParaRPr lang="en-US" altLang="en-US" sz="3692"/>
          </a:p>
        </p:txBody>
      </p:sp>
    </p:spTree>
    <p:extLst>
      <p:ext uri="{BB962C8B-B14F-4D97-AF65-F5344CB8AC3E}">
        <p14:creationId xmlns:p14="http://schemas.microsoft.com/office/powerpoint/2010/main" val="28370617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Summary:</a:t>
            </a:r>
          </a:p>
        </p:txBody>
      </p:sp>
      <p:sp>
        <p:nvSpPr>
          <p:cNvPr id="41780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750296" indent="-750296">
              <a:buFontTx/>
              <a:buAutoNum type="romanUcPeriod"/>
            </a:pPr>
            <a:r>
              <a:rPr lang="en-US" altLang="zh-TW" sz="2585" dirty="0">
                <a:ea typeface="新細明體" panose="02020500000000000000" pitchFamily="18" charset="-120"/>
              </a:rPr>
              <a:t>The Design Theory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Learn this before making up your idea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II.	The Design Process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Make up your idea</a:t>
            </a:r>
          </a:p>
          <a:p>
            <a:pPr marL="750296" indent="-750296">
              <a:buFontTx/>
              <a:buAutoNum type="romanUcPeriod" startAt="3"/>
            </a:pPr>
            <a:r>
              <a:rPr lang="en-US" altLang="zh-TW" sz="2585" dirty="0">
                <a:ea typeface="新細明體" panose="02020500000000000000" pitchFamily="18" charset="-120"/>
              </a:rPr>
              <a:t>The Design </a:t>
            </a:r>
            <a:r>
              <a:rPr lang="en-US" altLang="en-US" sz="2585" dirty="0">
                <a:ea typeface="新細明體" panose="02020500000000000000" pitchFamily="18" charset="-120"/>
              </a:rPr>
              <a:t>Production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	- Realize your idea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Prepare your game proposal using the techniques 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you learnt in this part of the course</a:t>
            </a:r>
          </a:p>
        </p:txBody>
      </p:sp>
    </p:spTree>
    <p:extLst>
      <p:ext uri="{BB962C8B-B14F-4D97-AF65-F5344CB8AC3E}">
        <p14:creationId xmlns:p14="http://schemas.microsoft.com/office/powerpoint/2010/main" val="22200111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Sandbox (Non-linear)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More freedom</a:t>
            </a:r>
            <a:r>
              <a:rPr lang="en-US" altLang="zh-TW" sz="2585">
                <a:ea typeface="新細明體" panose="02020500000000000000" pitchFamily="18" charset="-120"/>
              </a:rPr>
              <a:t> – players can approach challenges in more or less </a:t>
            </a:r>
            <a:r>
              <a:rPr lang="en-US" altLang="zh-TW" sz="2585" b="1">
                <a:ea typeface="新細明體" panose="02020500000000000000" pitchFamily="18" charset="-120"/>
              </a:rPr>
              <a:t>any order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Sometimes, sandbox games are </a:t>
            </a:r>
            <a:r>
              <a:rPr lang="en-US" altLang="zh-TW" sz="2585" b="1">
                <a:ea typeface="新細明體" panose="02020500000000000000" pitchFamily="18" charset="-120"/>
              </a:rPr>
              <a:t>open-ended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E.g., Sim City (most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simulation games), etc.</a:t>
            </a:r>
          </a:p>
        </p:txBody>
      </p:sp>
      <p:pic>
        <p:nvPicPr>
          <p:cNvPr id="367620" name="Picture 1028" descr="sim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8" y="3640015"/>
            <a:ext cx="3165231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762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Game Structure: Linear VS Sandbox</a:t>
            </a:r>
            <a:endParaRPr lang="en-US" altLang="en-US" sz="3692"/>
          </a:p>
        </p:txBody>
      </p:sp>
    </p:spTree>
    <p:extLst>
      <p:ext uri="{BB962C8B-B14F-4D97-AF65-F5344CB8AC3E}">
        <p14:creationId xmlns:p14="http://schemas.microsoft.com/office/powerpoint/2010/main" val="4816217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Game Structure: Linear VS Sandbox</a:t>
            </a:r>
            <a:endParaRPr lang="en-US" altLang="en-US" sz="3692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Why Linear?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Easier to produce and control</a:t>
            </a:r>
            <a:r>
              <a:rPr lang="en-US" altLang="zh-TW" sz="2585">
                <a:ea typeface="新細明體" panose="02020500000000000000" pitchFamily="18" charset="-120"/>
              </a:rPr>
              <a:t> (by the game designers); hence lower the production cost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Why Sandbox?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More freedom</a:t>
            </a:r>
            <a:r>
              <a:rPr lang="en-US" altLang="zh-TW" sz="2585">
                <a:ea typeface="新細明體" panose="02020500000000000000" pitchFamily="18" charset="-120"/>
              </a:rPr>
              <a:t> could bring more fun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Designers have to handle all possibilities in games in the game design</a:t>
            </a:r>
          </a:p>
          <a:p>
            <a:pPr marL="562722" indent="-562722">
              <a:buNone/>
            </a:pPr>
            <a:r>
              <a:rPr lang="en-US" altLang="zh-TW" sz="2585" b="1">
                <a:ea typeface="新細明體" panose="02020500000000000000" pitchFamily="18" charset="-120"/>
              </a:rPr>
              <a:t>Mixture</a:t>
            </a:r>
            <a:r>
              <a:rPr lang="en-US" altLang="zh-TW" sz="2585">
                <a:ea typeface="新細明體" panose="02020500000000000000" pitchFamily="18" charset="-120"/>
              </a:rPr>
              <a:t>: Linear in small quests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e.g., Legend of Zelda: The Windwaker, etc.</a:t>
            </a:r>
          </a:p>
        </p:txBody>
      </p:sp>
    </p:spTree>
    <p:extLst>
      <p:ext uri="{BB962C8B-B14F-4D97-AF65-F5344CB8AC3E}">
        <p14:creationId xmlns:p14="http://schemas.microsoft.com/office/powerpoint/2010/main" val="9307352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Single-player VS Multiplayer</a:t>
            </a:r>
            <a:endParaRPr lang="en-US" altLang="en-US" sz="3692">
              <a:ea typeface="新細明體" panose="02020500000000000000" pitchFamily="18" charset="-12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Single-player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A player competes or cooperates with non-player characters (NPC) and objects controlled by the computer</a:t>
            </a:r>
          </a:p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Multiplayer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A player plays against or with other human players, either on the same computer, a local network, or the Internet</a:t>
            </a:r>
          </a:p>
          <a:p>
            <a:pPr marL="562722" indent="-562722"/>
            <a:endParaRPr lang="en-US" altLang="zh-TW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8538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Single-player VS Multiplayer</a:t>
            </a:r>
            <a:endParaRPr lang="en-US" altLang="en-US" sz="3692">
              <a:ea typeface="新細明體" panose="02020500000000000000" pitchFamily="18" charset="-120"/>
            </a:endParaRP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Designing a single-player game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Focus</a:t>
            </a:r>
            <a:r>
              <a:rPr lang="en-US" altLang="zh-TW" sz="2585">
                <a:ea typeface="新細明體" panose="02020500000000000000" pitchFamily="18" charset="-120"/>
              </a:rPr>
              <a:t> of the game designer is to </a:t>
            </a:r>
            <a:r>
              <a:rPr lang="en-US" altLang="zh-TW" sz="2585" b="1">
                <a:ea typeface="新細明體" panose="02020500000000000000" pitchFamily="18" charset="-120"/>
              </a:rPr>
              <a:t>entertain the player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The designer can create </a:t>
            </a:r>
            <a:r>
              <a:rPr lang="en-US" altLang="zh-TW" sz="2585" b="1">
                <a:ea typeface="新細明體" panose="02020500000000000000" pitchFamily="18" charset="-120"/>
              </a:rPr>
              <a:t>unbalanced opponents</a:t>
            </a:r>
            <a:r>
              <a:rPr lang="en-US" altLang="zh-TW" sz="2585">
                <a:ea typeface="新細明體" panose="02020500000000000000" pitchFamily="18" charset="-120"/>
              </a:rPr>
              <a:t> (the player’s enemies) controllable by the computer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Usually requires</a:t>
            </a:r>
            <a:r>
              <a:rPr lang="en-US" altLang="zh-TW" sz="2585">
                <a:ea typeface="新細明體" panose="02020500000000000000" pitchFamily="18" charset="-120"/>
              </a:rPr>
              <a:t> </a:t>
            </a:r>
            <a:r>
              <a:rPr lang="en-US" altLang="zh-TW" sz="2585" b="1">
                <a:ea typeface="新細明體" panose="02020500000000000000" pitchFamily="18" charset="-120"/>
              </a:rPr>
              <a:t>AI</a:t>
            </a:r>
            <a:r>
              <a:rPr lang="en-US" altLang="zh-TW" sz="2585">
                <a:ea typeface="新細明體" panose="02020500000000000000" pitchFamily="18" charset="-120"/>
              </a:rPr>
              <a:t> for the control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Need to make up an exciting game world and opponents</a:t>
            </a:r>
          </a:p>
          <a:p>
            <a:pPr marL="562722" indent="-562722">
              <a:buNone/>
            </a:pPr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417747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2609</Words>
  <Application>Microsoft Office PowerPoint</Application>
  <PresentationFormat>On-screen Show (4:3)</PresentationFormat>
  <Paragraphs>359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Arial Unicode MS</vt:lpstr>
      <vt:lpstr>Calibri</vt:lpstr>
      <vt:lpstr>Default Design</vt:lpstr>
      <vt:lpstr>Game Design</vt:lpstr>
      <vt:lpstr>Overview</vt:lpstr>
      <vt:lpstr>I. The Design Theory</vt:lpstr>
      <vt:lpstr>I. The Design Theory</vt:lpstr>
      <vt:lpstr>Game Structure: Linear VS Sandbox</vt:lpstr>
      <vt:lpstr>Game Structure: Linear VS Sandbox</vt:lpstr>
      <vt:lpstr>Game Structure: Linear VS Sandbox</vt:lpstr>
      <vt:lpstr>Single-player VS Multiplayer</vt:lpstr>
      <vt:lpstr>Single-player VS Multiplayer</vt:lpstr>
      <vt:lpstr>Single-player VS Multiplayer</vt:lpstr>
      <vt:lpstr>Realism VS Abstraction</vt:lpstr>
      <vt:lpstr>Realism VS Abstraction</vt:lpstr>
      <vt:lpstr>2D VS 3D Games</vt:lpstr>
      <vt:lpstr>2D VS 3D Games</vt:lpstr>
      <vt:lpstr>2D VS 3D Games</vt:lpstr>
      <vt:lpstr>First-Person VS Third-Person</vt:lpstr>
      <vt:lpstr>PowerPoint Presentation</vt:lpstr>
      <vt:lpstr>First-Person VS Third-Person</vt:lpstr>
      <vt:lpstr>Difficulty Curves</vt:lpstr>
      <vt:lpstr>Difficulty Curves</vt:lpstr>
      <vt:lpstr>Difficulty Curves</vt:lpstr>
      <vt:lpstr>Game Design Catchwords</vt:lpstr>
      <vt:lpstr>II. The Design Process</vt:lpstr>
      <vt:lpstr>(1) Making up your initial idea</vt:lpstr>
      <vt:lpstr>(1) Making up your initial idea</vt:lpstr>
      <vt:lpstr>(1) Making up your initial idea</vt:lpstr>
      <vt:lpstr>(1) Making up your initial idea</vt:lpstr>
      <vt:lpstr>(2) Expanding your idea</vt:lpstr>
      <vt:lpstr>(2) Expanding your idea</vt:lpstr>
      <vt:lpstr>(2) Expanding your idea</vt:lpstr>
      <vt:lpstr>(3) Summarizing your idea</vt:lpstr>
      <vt:lpstr>(3) Summarizing your idea</vt:lpstr>
      <vt:lpstr>Brainstorming</vt:lpstr>
      <vt:lpstr>(4) Developing your idea</vt:lpstr>
      <vt:lpstr>(4) Developing your idea</vt:lpstr>
      <vt:lpstr>(4) Developing your idea</vt:lpstr>
      <vt:lpstr>(5) Documenting your idea</vt:lpstr>
      <vt:lpstr>(5) Documenting your idea</vt:lpstr>
      <vt:lpstr>III. The Design Production</vt:lpstr>
      <vt:lpstr>(1) Organize Resources</vt:lpstr>
      <vt:lpstr>PowerPoint Presentation</vt:lpstr>
      <vt:lpstr>(2) Implementation Priority: Minimax</vt:lpstr>
      <vt:lpstr>(2) Implementation Priority: Minimax</vt:lpstr>
      <vt:lpstr>(3) The Development Plan</vt:lpstr>
      <vt:lpstr>PowerPoint Presentation</vt:lpstr>
      <vt:lpstr>(4) Prototyping your game</vt:lpstr>
      <vt:lpstr>(5) Work out the Plan</vt:lpstr>
      <vt:lpstr>(6) Game Test and Deployment</vt:lpstr>
      <vt:lpstr>(7) Game Maintenance</vt:lpstr>
      <vt:lpstr>Summary: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477</cp:revision>
  <dcterms:created xsi:type="dcterms:W3CDTF">2003-01-21T19:34:39Z</dcterms:created>
  <dcterms:modified xsi:type="dcterms:W3CDTF">2022-02-08T02:33:50Z</dcterms:modified>
</cp:coreProperties>
</file>